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S Gordon Serif" charset="1" panose="00000000000000000000"/>
      <p:regular r:id="rId10"/>
    </p:embeddedFont>
    <p:embeddedFont>
      <p:font typeface="Nunito Bold" charset="1" panose="00000000000000000000"/>
      <p:regular r:id="rId11"/>
    </p:embeddedFont>
    <p:embeddedFont>
      <p:font typeface="Nunito Bold Bold" charset="1" panose="00000000000000000000"/>
      <p:regular r:id="rId12"/>
    </p:embeddedFont>
    <p:embeddedFont>
      <p:font typeface="Nunito Bold Italics" charset="1" panose="00000000000000000000"/>
      <p:regular r:id="rId13"/>
    </p:embeddedFont>
    <p:embeddedFont>
      <p:font typeface="Nunito Bold Bold Italics" charset="1" panose="00000000000000000000"/>
      <p:regular r:id="rId14"/>
    </p:embeddedFont>
    <p:embeddedFont>
      <p:font typeface="Nunito" charset="1" panose="00000500000000000000"/>
      <p:regular r:id="rId15"/>
    </p:embeddedFont>
    <p:embeddedFont>
      <p:font typeface="Nunito Bold" charset="1" panose="00000800000000000000"/>
      <p:regular r:id="rId16"/>
    </p:embeddedFont>
    <p:embeddedFont>
      <p:font typeface="Nunito Bold Italics" charset="1" panose="00000000000000000000"/>
      <p:regular r:id="rId17"/>
    </p:embeddedFont>
    <p:embeddedFont>
      <p:font typeface="Nunito Light" charset="1" panose="00000400000000000000"/>
      <p:regular r:id="rId18"/>
    </p:embeddedFont>
    <p:embeddedFont>
      <p:font typeface="Nunito Heavy" charset="1" panose="00000000000000000000"/>
      <p:regular r:id="rId19"/>
    </p:embeddedFont>
    <p:embeddedFont>
      <p:font typeface="Nunito Heavy Italics" charset="1" panose="00000000000000000000"/>
      <p:regular r:id="rId20"/>
    </p:embeddedFont>
    <p:embeddedFont>
      <p:font typeface="Nunito Sans" charset="1" panose="00000500000000000000"/>
      <p:regular r:id="rId21"/>
    </p:embeddedFont>
    <p:embeddedFont>
      <p:font typeface="Nunito Sans Bold" charset="1" panose="00000800000000000000"/>
      <p:regular r:id="rId22"/>
    </p:embeddedFont>
    <p:embeddedFont>
      <p:font typeface="Nunito Sans Italics" charset="1" panose="00000500000000000000"/>
      <p:regular r:id="rId23"/>
    </p:embeddedFont>
    <p:embeddedFont>
      <p:font typeface="Nunito Sans Bold Italics" charset="1" panose="00000800000000000000"/>
      <p:regular r:id="rId24"/>
    </p:embeddedFont>
    <p:embeddedFont>
      <p:font typeface="Nunito Sans Extra-Light" charset="1" panose="00000300000000000000"/>
      <p:regular r:id="rId25"/>
    </p:embeddedFont>
    <p:embeddedFont>
      <p:font typeface="Nunito Sans Extra-Light Italics" charset="1" panose="00000300000000000000"/>
      <p:regular r:id="rId26"/>
    </p:embeddedFont>
    <p:embeddedFont>
      <p:font typeface="Nunito Sans Light" charset="1" panose="00000400000000000000"/>
      <p:regular r:id="rId27"/>
    </p:embeddedFont>
    <p:embeddedFont>
      <p:font typeface="Nunito Sans Light Italics" charset="1" panose="00000400000000000000"/>
      <p:regular r:id="rId28"/>
    </p:embeddedFont>
    <p:embeddedFont>
      <p:font typeface="Nunito Sans Semi-Bold" charset="1" panose="00000700000000000000"/>
      <p:regular r:id="rId29"/>
    </p:embeddedFont>
    <p:embeddedFont>
      <p:font typeface="Nunito Sans Semi-Bold Italics" charset="1" panose="00000700000000000000"/>
      <p:regular r:id="rId30"/>
    </p:embeddedFont>
    <p:embeddedFont>
      <p:font typeface="Nunito Sans Ultra-Bold" charset="1" panose="00000900000000000000"/>
      <p:regular r:id="rId31"/>
    </p:embeddedFont>
    <p:embeddedFont>
      <p:font typeface="Nunito Sans Ultra-Bold Italics" charset="1" panose="00000900000000000000"/>
      <p:regular r:id="rId32"/>
    </p:embeddedFont>
    <p:embeddedFont>
      <p:font typeface="Nunito Sans Heavy" charset="1" panose="00000A00000000000000"/>
      <p:regular r:id="rId33"/>
    </p:embeddedFont>
    <p:embeddedFont>
      <p:font typeface="Nunito Sans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91873" y="-1188752"/>
            <a:ext cx="12664555" cy="1266450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356882" y="-1188752"/>
            <a:ext cx="12664555" cy="1266450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4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6498666" y="723983"/>
            <a:ext cx="8839070" cy="883903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98566" y="1901592"/>
            <a:ext cx="782284" cy="782284"/>
          </a:xfrm>
          <a:custGeom>
            <a:avLst/>
            <a:gdLst/>
            <a:ahLst/>
            <a:cxnLst/>
            <a:rect r="r" b="b" t="t" l="l"/>
            <a:pathLst>
              <a:path h="782284" w="782284">
                <a:moveTo>
                  <a:pt x="0" y="0"/>
                </a:moveTo>
                <a:lnTo>
                  <a:pt x="782284" y="0"/>
                </a:lnTo>
                <a:lnTo>
                  <a:pt x="782284" y="782284"/>
                </a:lnTo>
                <a:lnTo>
                  <a:pt x="0" y="7822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98566" y="3016378"/>
            <a:ext cx="7660734" cy="410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DE32"/>
                </a:solidFill>
                <a:latin typeface="Nunito Sans Heavy"/>
              </a:rPr>
              <a:t>THE GUIDEBOOK FOR ASSESSING &amp; INSTALLING SOLAR PV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8566" y="7458078"/>
            <a:ext cx="7660734" cy="9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 spc="1174">
                <a:solidFill>
                  <a:srgbClr val="FFFFFF"/>
                </a:solidFill>
                <a:latin typeface="Nunito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Companies Suggested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6312" y="2795928"/>
            <a:ext cx="3603056" cy="5375469"/>
            <a:chOff x="0" y="0"/>
            <a:chExt cx="948953" cy="14157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3752" y="2795928"/>
            <a:ext cx="3603056" cy="5375469"/>
            <a:chOff x="0" y="0"/>
            <a:chExt cx="948953" cy="1415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81952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1" y="0"/>
                </a:lnTo>
                <a:lnTo>
                  <a:pt x="3286241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26442" y="3291561"/>
            <a:ext cx="2797260" cy="2797249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23" r="0" b="-22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21192" y="2795928"/>
            <a:ext cx="3603056" cy="5375469"/>
            <a:chOff x="0" y="0"/>
            <a:chExt cx="948953" cy="1415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62368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06858" y="3291561"/>
            <a:ext cx="2797260" cy="2797249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622160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866650" y="3291561"/>
            <a:ext cx="2797260" cy="279724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78631" y="2795928"/>
            <a:ext cx="3603056" cy="5375469"/>
            <a:chOff x="0" y="0"/>
            <a:chExt cx="948953" cy="14157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102576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347093" y="3291561"/>
            <a:ext cx="2797260" cy="2797249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034383" y="6330151"/>
            <a:ext cx="14202002" cy="1008255"/>
            <a:chOff x="0" y="0"/>
            <a:chExt cx="18936003" cy="1344340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444589"/>
              <a:ext cx="3975171" cy="428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</a:pPr>
              <a:r>
                <a:rPr lang="en-US" sz="1979">
                  <a:solidFill>
                    <a:srgbClr val="000000"/>
                  </a:solidFill>
                  <a:latin typeface="Nunito Bold"/>
                </a:rPr>
                <a:t>GREENVIRO SLOUTIONS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986944" y="435064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HANANIA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8998312" y="-47625"/>
              <a:ext cx="5926322" cy="1391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</a:p>
            <a:p>
              <a:pPr algn="ctr">
                <a:lnSpc>
                  <a:spcPts val="3051"/>
                </a:lnSpc>
              </a:pPr>
              <a:r>
                <a:rPr lang="en-US" sz="2179">
                  <a:solidFill>
                    <a:srgbClr val="000000"/>
                  </a:solidFill>
                  <a:latin typeface="Nunito Bold"/>
                </a:rPr>
                <a:t>Hanania Investments</a:t>
              </a:r>
            </a:p>
            <a:p>
              <a:pPr algn="ctr">
                <a:lnSpc>
                  <a:spcPts val="1511"/>
                </a:lnSpc>
              </a:pP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960831" y="435064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ISHRAQ ENERGY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104247" y="7179744"/>
            <a:ext cx="14062274" cy="317324"/>
            <a:chOff x="0" y="0"/>
            <a:chExt cx="18749699" cy="42309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400 JOD Per 1 KW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4986944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350 JOD Per 1 KW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973887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350 JOD Per 1 KW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4960831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400 JOD Per 1 KW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Companies Suggested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63752" y="2795928"/>
            <a:ext cx="3603056" cy="5375469"/>
            <a:chOff x="0" y="0"/>
            <a:chExt cx="948953" cy="14157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21192" y="2795928"/>
            <a:ext cx="3603056" cy="5375469"/>
            <a:chOff x="0" y="0"/>
            <a:chExt cx="948953" cy="1415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62368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06858" y="3291561"/>
            <a:ext cx="2797260" cy="2797249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622160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866650" y="3291561"/>
            <a:ext cx="2797260" cy="2797249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978631" y="2795928"/>
            <a:ext cx="3603056" cy="5375469"/>
            <a:chOff x="0" y="0"/>
            <a:chExt cx="948953" cy="14157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102576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347093" y="3291561"/>
            <a:ext cx="2797260" cy="279724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56" r="0" b="-56"/>
              </a:stretch>
            </a:blipFill>
          </p:spPr>
        </p:sp>
      </p:grpSp>
      <p:sp>
        <p:nvSpPr>
          <p:cNvPr name="AutoShape 21" id="21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708296" y="2795928"/>
            <a:ext cx="3603056" cy="5375469"/>
            <a:chOff x="0" y="0"/>
            <a:chExt cx="948953" cy="14157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866704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111194" y="3291561"/>
            <a:ext cx="2797260" cy="2797249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2111194" y="7179744"/>
            <a:ext cx="14055327" cy="317324"/>
            <a:chOff x="0" y="0"/>
            <a:chExt cx="18740436" cy="42309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5007275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600 JOD Per 1 KW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9994219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450 JOD Per 1 KW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951569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470 JOD Per 1 KW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700 JOD Per 1 KW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019135" y="6692168"/>
            <a:ext cx="14125219" cy="431676"/>
            <a:chOff x="0" y="0"/>
            <a:chExt cx="18833625" cy="57556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5007275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MUSTAKBAL CT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9335251" y="27729"/>
              <a:ext cx="5339058" cy="54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1"/>
                </a:lnSpc>
              </a:pPr>
              <a:r>
                <a:rPr lang="en-US" sz="2479">
                  <a:solidFill>
                    <a:srgbClr val="000000"/>
                  </a:solidFill>
                  <a:latin typeface="Nunito Bold"/>
                </a:rPr>
                <a:t>PHILADELPHIA SOLAR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KAWAR ENERGY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4858454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YDE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5788" y="2516543"/>
            <a:ext cx="782284" cy="782284"/>
          </a:xfrm>
          <a:custGeom>
            <a:avLst/>
            <a:gdLst/>
            <a:ahLst/>
            <a:cxnLst/>
            <a:rect r="r" b="b" t="t" l="l"/>
            <a:pathLst>
              <a:path h="782284" w="782284">
                <a:moveTo>
                  <a:pt x="0" y="0"/>
                </a:moveTo>
                <a:lnTo>
                  <a:pt x="782284" y="0"/>
                </a:lnTo>
                <a:lnTo>
                  <a:pt x="782284" y="782284"/>
                </a:lnTo>
                <a:lnTo>
                  <a:pt x="0" y="78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5788" y="4074488"/>
            <a:ext cx="5945250" cy="9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DE32"/>
                </a:solidFill>
                <a:latin typeface="Nunito Sans Heavy"/>
              </a:rPr>
              <a:t>THANK YOU.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5788" y="3481729"/>
            <a:ext cx="6727040" cy="697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4082">
                <a:solidFill>
                  <a:srgbClr val="FFFFFF"/>
                </a:solidFill>
                <a:latin typeface="Nunito"/>
              </a:rPr>
              <a:t>END OF PRESENTATION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-3025556"/>
            <a:ext cx="12664555" cy="1266450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49899" y="5426046"/>
            <a:ext cx="9721947" cy="972190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3662146">
            <a:off x="-3051019" y="-3181338"/>
            <a:ext cx="12474931" cy="9660095"/>
            <a:chOff x="0" y="0"/>
            <a:chExt cx="38768655" cy="30020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4" y="29119450"/>
                    <a:pt x="27012645" y="28103323"/>
                  </a:cubicBezTo>
                  <a:cubicBezTo>
                    <a:pt x="32142050" y="26507315"/>
                    <a:pt x="38200710" y="23879177"/>
                    <a:pt x="40011858" y="18349215"/>
                  </a:cubicBezTo>
                  <a:cubicBezTo>
                    <a:pt x="41136571" y="14915009"/>
                    <a:pt x="40065706" y="11369296"/>
                    <a:pt x="36719637" y="9825865"/>
                  </a:cubicBezTo>
                  <a:cubicBezTo>
                    <a:pt x="32461454" y="7861809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5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solidFill>
              <a:srgbClr val="FFDE3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305184">
            <a:off x="-4833017" y="-35816"/>
            <a:ext cx="14186851" cy="10985739"/>
            <a:chOff x="0" y="0"/>
            <a:chExt cx="38768655" cy="30020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4" y="29119450"/>
                    <a:pt x="27012645" y="28103323"/>
                  </a:cubicBezTo>
                  <a:cubicBezTo>
                    <a:pt x="32142050" y="26507315"/>
                    <a:pt x="38200710" y="23879177"/>
                    <a:pt x="40011858" y="18349215"/>
                  </a:cubicBezTo>
                  <a:cubicBezTo>
                    <a:pt x="41136571" y="14915009"/>
                    <a:pt x="40065706" y="11369296"/>
                    <a:pt x="36719637" y="9825865"/>
                  </a:cubicBezTo>
                  <a:cubicBezTo>
                    <a:pt x="32461454" y="7861809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5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blipFill>
              <a:blip r:embed="rId2"/>
              <a:stretch>
                <a:fillRect l="-8149" t="0" r="-814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88026" y="914400"/>
            <a:ext cx="7071274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About The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3066" y="2206486"/>
            <a:ext cx="7878808" cy="769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Our current project focuses on developing a website that streamlines the process of transitioning to solar energy for consumers. By inputting details from their electricity bills, such as monthly consumption in either dinars or kilowatt-hours, the platform employs advanced equations to determine the optimal solar cell for each individual. The website presents a curated selection of solar cell options from various companies, offering users a personalized recommendation for the most suitable and cost-effective solar solution tailored to their specific energy needs.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26" y="2512321"/>
            <a:ext cx="7881252" cy="2963147"/>
            <a:chOff x="0" y="0"/>
            <a:chExt cx="2075721" cy="780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412215" y="-2251409"/>
            <a:ext cx="10940556" cy="10940556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378048" y="2512321"/>
            <a:ext cx="7881252" cy="2963147"/>
            <a:chOff x="0" y="0"/>
            <a:chExt cx="2075721" cy="780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What Did I 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5784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Pandas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8972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Functions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5784" y="3519575"/>
            <a:ext cx="5426432" cy="16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2"/>
              </a:lnSpc>
            </a:pPr>
            <a:r>
              <a:rPr lang="en-US" sz="1859">
                <a:solidFill>
                  <a:srgbClr val="000000"/>
                </a:solidFill>
                <a:latin typeface="Nunito"/>
              </a:rPr>
              <a:t>To retrieve and display information from a CSV file, showcasing a list of companies along with the respective prices each company charges for solar cells in Jordanian Dinars per kilowatt-hour (JOD/KWH).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68972" y="3529100"/>
            <a:ext cx="5426432" cy="17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To convert Jordanian Dinars (JOD) into kilowatt-hours (KWH). And, it facilitates the display of the dataset based on budget considerations, and to check if the company is exist or not.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6094594"/>
            <a:ext cx="7881252" cy="2963147"/>
            <a:chOff x="0" y="0"/>
            <a:chExt cx="2075721" cy="7804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019623" y="6554065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Basics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9623" y="7111372"/>
            <a:ext cx="5426432" cy="139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I employed a combination of programming constructs, including a 'while' loop and 'if', 'elif', and 'else' statements, along with string formatting techniques, and more.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26" y="2512321"/>
            <a:ext cx="7881252" cy="2963147"/>
            <a:chOff x="0" y="0"/>
            <a:chExt cx="2075721" cy="780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412215" y="-2251409"/>
            <a:ext cx="10940556" cy="10940556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378048" y="2512321"/>
            <a:ext cx="7881252" cy="2963147"/>
            <a:chOff x="0" y="0"/>
            <a:chExt cx="2075721" cy="780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What Did I 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5784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Pandas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8972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Functions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5784" y="3519575"/>
            <a:ext cx="5426432" cy="16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2"/>
              </a:lnSpc>
            </a:pPr>
            <a:r>
              <a:rPr lang="en-US" sz="1859">
                <a:solidFill>
                  <a:srgbClr val="000000"/>
                </a:solidFill>
                <a:latin typeface="Nunito"/>
              </a:rPr>
              <a:t>To retrieve and display information from a CSV file, showcasing a list of companies along with the respective prices each company charges for solar cells in Jordanian Dinars per kilowatt-hour (JOD/KWH).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68972" y="3529100"/>
            <a:ext cx="5426432" cy="17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To convert Jordanian Dinars (JOD) into kilowatt-hours (KWH). And, it facilitates the display of the dataset based on budget considerations, and to check if the company is exist or not.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6094594"/>
            <a:ext cx="7881252" cy="2963147"/>
            <a:chOff x="0" y="0"/>
            <a:chExt cx="2075721" cy="7804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019623" y="6554065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Basics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9623" y="7111372"/>
            <a:ext cx="5426432" cy="139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I employed a combination of programming constructs, including a 'while' loop and 'if', 'elif', and 'else' statements, along with string formatting techniques, and more.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26" y="2512321"/>
            <a:ext cx="7881252" cy="2963147"/>
            <a:chOff x="0" y="0"/>
            <a:chExt cx="2075721" cy="780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8412215" y="-2251409"/>
            <a:ext cx="10940556" cy="10940556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378048" y="2512321"/>
            <a:ext cx="7881252" cy="2963147"/>
            <a:chOff x="0" y="0"/>
            <a:chExt cx="2075721" cy="780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What Did I Use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5784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Pandas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68972" y="2971793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Functions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5784" y="3519575"/>
            <a:ext cx="5426432" cy="16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2"/>
              </a:lnSpc>
            </a:pPr>
            <a:r>
              <a:rPr lang="en-US" sz="1859">
                <a:solidFill>
                  <a:srgbClr val="000000"/>
                </a:solidFill>
                <a:latin typeface="Nunito"/>
              </a:rPr>
              <a:t>To retrieve and display information from a CSV file, showcasing a list of companies along with the respective prices each company charges for solar cells in Jordanian Dinars per kilowatt-hour (JOD/KWH).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68972" y="3529100"/>
            <a:ext cx="5426432" cy="174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To convert Jordanian Dinars (JOD) into kilowatt-hours (KWH). And, it facilitates the display of the dataset based on budget considerations, and to check if the company is exist or not.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6094594"/>
            <a:ext cx="7881252" cy="2963147"/>
            <a:chOff x="0" y="0"/>
            <a:chExt cx="2075721" cy="7804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019623" y="6554065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Basics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9623" y="7111372"/>
            <a:ext cx="5426432" cy="139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44"/>
              </a:lnSpc>
            </a:pPr>
            <a:r>
              <a:rPr lang="en-US" sz="2031">
                <a:solidFill>
                  <a:srgbClr val="000000"/>
                </a:solidFill>
                <a:latin typeface="Nunito"/>
              </a:rPr>
              <a:t>I employed a combination of programming constructs, including a 'while' loop and 'if', 'elif', and 'else' statements, along with string formatting techniques, and more.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8012549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Enter Your Avg Monthly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4989" y="4389949"/>
            <a:ext cx="127145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DE32"/>
                </a:solidFill>
                <a:latin typeface="Nunito Bold"/>
              </a:rPr>
              <a:t>JOD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790" y="4389949"/>
            <a:ext cx="16534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DE32"/>
                </a:solidFill>
                <a:latin typeface="Nunito Bold"/>
              </a:rPr>
              <a:t>KWH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Consumption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97072" y="3907810"/>
            <a:ext cx="2765882" cy="1932654"/>
            <a:chOff x="0" y="0"/>
            <a:chExt cx="728463" cy="509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463" cy="509012"/>
            </a:xfrm>
            <a:custGeom>
              <a:avLst/>
              <a:gdLst/>
              <a:ahLst/>
              <a:cxnLst/>
              <a:rect r="r" b="b" t="t" l="l"/>
              <a:pathLst>
                <a:path h="509012" w="728463">
                  <a:moveTo>
                    <a:pt x="254506" y="0"/>
                  </a:moveTo>
                  <a:lnTo>
                    <a:pt x="473957" y="0"/>
                  </a:lnTo>
                  <a:cubicBezTo>
                    <a:pt x="614517" y="0"/>
                    <a:pt x="728463" y="113946"/>
                    <a:pt x="728463" y="254506"/>
                  </a:cubicBezTo>
                  <a:lnTo>
                    <a:pt x="728463" y="254506"/>
                  </a:lnTo>
                  <a:cubicBezTo>
                    <a:pt x="728463" y="395065"/>
                    <a:pt x="614517" y="509012"/>
                    <a:pt x="473957" y="509012"/>
                  </a:cubicBezTo>
                  <a:lnTo>
                    <a:pt x="254506" y="509012"/>
                  </a:lnTo>
                  <a:cubicBezTo>
                    <a:pt x="113946" y="509012"/>
                    <a:pt x="0" y="395065"/>
                    <a:pt x="0" y="254506"/>
                  </a:cubicBezTo>
                  <a:lnTo>
                    <a:pt x="0" y="254506"/>
                  </a:lnTo>
                  <a:cubicBezTo>
                    <a:pt x="0" y="113946"/>
                    <a:pt x="113946" y="0"/>
                    <a:pt x="254506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8463" cy="54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14400"/>
            <a:ext cx="8012549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Enter Your Avg Monthly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4989" y="4389949"/>
            <a:ext cx="341040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DE32"/>
                </a:solidFill>
                <a:latin typeface="Nunito Bold"/>
              </a:rPr>
              <a:t>JOD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1468" y="4505837"/>
            <a:ext cx="34104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DE32"/>
                </a:solidFill>
                <a:latin typeface="Nunito Bold"/>
              </a:rPr>
              <a:t>KWH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Consumption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0419" y="6486356"/>
            <a:ext cx="2167890" cy="58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unito Bold"/>
              </a:rPr>
              <a:t>Supported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57081" y="6486356"/>
            <a:ext cx="2873931" cy="587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Nunito Bold"/>
              </a:rPr>
              <a:t>Un Supported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38" y="7376797"/>
            <a:ext cx="6505251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JOD&lt;=300*0.05 -&gt; 15 JOD or less: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   return JOD/0.05 -&gt;KWH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JOD&lt;=(300*0.05+300*0.10) -&gt;16 JOD - 45 JOD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   return 300+(JOD-300*0.05)/0.10 -&gt;KWH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More than 45 JOD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return 600 + (JOD-(300*0.05+300*0.10))/0.20 -&gt;KWH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0039" y="7793447"/>
            <a:ext cx="5668016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JOD&lt;=1000*0.12 -&gt; 120 JOD or less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   return JOD/0.12 -&gt; KWH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Nunito"/>
              </a:rPr>
              <a:t>More than 120 JOD</a:t>
            </a:r>
            <a:r>
              <a:rPr lang="en-US" sz="2000">
                <a:solidFill>
                  <a:srgbClr val="FFFFFF"/>
                </a:solidFill>
                <a:latin typeface="Nunito"/>
              </a:rPr>
              <a:t>   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Nunito"/>
              </a:rPr>
              <a:t>        return 1000+(JOD-1000*0.12)/0.15 -&gt; KWH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832781" y="3907810"/>
            <a:ext cx="2765882" cy="1932654"/>
            <a:chOff x="0" y="0"/>
            <a:chExt cx="728463" cy="509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463" cy="509012"/>
            </a:xfrm>
            <a:custGeom>
              <a:avLst/>
              <a:gdLst/>
              <a:ahLst/>
              <a:cxnLst/>
              <a:rect r="r" b="b" t="t" l="l"/>
              <a:pathLst>
                <a:path h="509012" w="728463">
                  <a:moveTo>
                    <a:pt x="254506" y="0"/>
                  </a:moveTo>
                  <a:lnTo>
                    <a:pt x="473957" y="0"/>
                  </a:lnTo>
                  <a:cubicBezTo>
                    <a:pt x="614517" y="0"/>
                    <a:pt x="728463" y="113946"/>
                    <a:pt x="728463" y="254506"/>
                  </a:cubicBezTo>
                  <a:lnTo>
                    <a:pt x="728463" y="254506"/>
                  </a:lnTo>
                  <a:cubicBezTo>
                    <a:pt x="728463" y="395065"/>
                    <a:pt x="614517" y="509012"/>
                    <a:pt x="473957" y="509012"/>
                  </a:cubicBezTo>
                  <a:lnTo>
                    <a:pt x="254506" y="509012"/>
                  </a:lnTo>
                  <a:cubicBezTo>
                    <a:pt x="113946" y="509012"/>
                    <a:pt x="0" y="395065"/>
                    <a:pt x="0" y="254506"/>
                  </a:cubicBezTo>
                  <a:lnTo>
                    <a:pt x="0" y="254506"/>
                  </a:lnTo>
                  <a:cubicBezTo>
                    <a:pt x="0" y="113946"/>
                    <a:pt x="113946" y="0"/>
                    <a:pt x="254506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8463" cy="547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914400"/>
            <a:ext cx="8012549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Enter Your Avg Monthly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7087" y="4505837"/>
            <a:ext cx="341040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DE32"/>
                </a:solidFill>
                <a:latin typeface="Nunito Bold"/>
              </a:rPr>
              <a:t>JOD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18790" y="4389949"/>
            <a:ext cx="3410403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>
                <a:solidFill>
                  <a:srgbClr val="FFDE32"/>
                </a:solidFill>
                <a:latin typeface="Nunito Bold"/>
              </a:rPr>
              <a:t>KWH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Consumption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348" y="6633678"/>
            <a:ext cx="9708559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FFAEF"/>
                </a:solidFill>
                <a:latin typeface="CS Gordon Serif"/>
              </a:rPr>
              <a:t>SYSTEM CAPACITY KW=</a:t>
            </a:r>
          </a:p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FFAEF"/>
                </a:solidFill>
                <a:latin typeface="CS Gordon Serif"/>
              </a:rPr>
              <a:t> KWH/130 ;130 -&gt; </a:t>
            </a:r>
          </a:p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FFAEF"/>
                </a:solidFill>
                <a:latin typeface="CS Gordon Serif"/>
              </a:rPr>
              <a:t>AVERAGE</a:t>
            </a:r>
          </a:p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FFAEF"/>
                </a:solidFill>
                <a:latin typeface="CS Gordon Serif"/>
              </a:rPr>
              <a:t>SUN HOURS / MONTH IN JORDAN</a:t>
            </a:r>
          </a:p>
          <a:p>
            <a:pPr algn="ctr">
              <a:lnSpc>
                <a:spcPts val="1800"/>
              </a:lnSpc>
            </a:pPr>
          </a:p>
          <a:p>
            <a:pPr algn="ctr">
              <a:lnSpc>
                <a:spcPts val="1800"/>
              </a:lnSpc>
            </a:pPr>
            <a:r>
              <a:rPr lang="en-US" sz="2000">
                <a:solidFill>
                  <a:srgbClr val="FFFAEF"/>
                </a:solidFill>
                <a:latin typeface="CS Gordon Serif"/>
              </a:rPr>
              <a:t> ACCORDING TO JEPCO.</a:t>
            </a:r>
          </a:p>
          <a:p>
            <a:pPr algn="ctr">
              <a:lnSpc>
                <a:spcPts val="1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312" y="2795928"/>
            <a:ext cx="3603056" cy="5375469"/>
            <a:chOff x="0" y="0"/>
            <a:chExt cx="948953" cy="1415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63752" y="2795928"/>
            <a:ext cx="3603056" cy="5375469"/>
            <a:chOff x="0" y="0"/>
            <a:chExt cx="948953" cy="14157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81952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1" y="0"/>
                </a:lnTo>
                <a:lnTo>
                  <a:pt x="3286241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26442" y="3291561"/>
            <a:ext cx="2797260" cy="279724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21192" y="2795928"/>
            <a:ext cx="3603056" cy="5375469"/>
            <a:chOff x="0" y="0"/>
            <a:chExt cx="948953" cy="14157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362368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606858" y="3291561"/>
            <a:ext cx="2797260" cy="2797249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622160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866650" y="3291561"/>
            <a:ext cx="2797260" cy="2797249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978631" y="2795928"/>
            <a:ext cx="3603056" cy="5375469"/>
            <a:chOff x="0" y="0"/>
            <a:chExt cx="948953" cy="141576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102576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347093" y="3291561"/>
            <a:ext cx="2797260" cy="2797249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Companies Suggested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034383" y="6692168"/>
            <a:ext cx="14202002" cy="415166"/>
            <a:chOff x="0" y="0"/>
            <a:chExt cx="18936003" cy="55355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ACWA POWER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4986944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ENVIROMENA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9973887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ETA-MAX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4960831" y="-47625"/>
              <a:ext cx="3975171" cy="601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1"/>
                </a:lnSpc>
              </a:pPr>
              <a:r>
                <a:rPr lang="en-US" sz="2779">
                  <a:solidFill>
                    <a:srgbClr val="000000"/>
                  </a:solidFill>
                  <a:latin typeface="Nunito Bold"/>
                </a:rPr>
                <a:t>FUTURE SUN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104247" y="7179744"/>
            <a:ext cx="14062274" cy="317324"/>
            <a:chOff x="0" y="0"/>
            <a:chExt cx="18749699" cy="423098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750 JOD Per 1 KW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986944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750 JOD Per 1 KW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973887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750 JOD Per 1 KW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4960831" y="-38100"/>
              <a:ext cx="3788867" cy="461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4"/>
                </a:lnSpc>
              </a:pPr>
              <a:r>
                <a:rPr lang="en-US" sz="2131">
                  <a:solidFill>
                    <a:srgbClr val="000000"/>
                  </a:solidFill>
                  <a:latin typeface="Nunito"/>
                </a:rPr>
                <a:t>500 JOD Per 1 KW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DAF5rMW92DM</dc:identifier>
  <dcterms:modified xsi:type="dcterms:W3CDTF">2011-08-01T06:04:30Z</dcterms:modified>
  <cp:revision>1</cp:revision>
  <dc:title>Black Modern Solar Panel Company Profile Presentation  </dc:title>
</cp:coreProperties>
</file>